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</p:sldIdLst>
  <p:sldSz cx="9144000" cy="5143500" type="screen16x9"/>
  <p:notesSz cx="6858000" cy="9144000"/>
  <p:embeddedFontLst>
    <p:embeddedFont>
      <p:font typeface="Acme" panose="02010600030101010101" charset="0"/>
      <p:regular r:id="rId59"/>
    </p:embeddedFont>
    <p:embeddedFont>
      <p:font typeface="Cambria Math" panose="02040503050406030204" pitchFamily="18" charset="0"/>
      <p:regular r:id="rId60"/>
    </p:embeddedFont>
    <p:embeddedFont>
      <p:font typeface="Comic Sans MS" panose="030F0702030302020204" pitchFamily="66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PT Sans Narrow" panose="020B0506020203020204" pitchFamily="3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50" y="41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13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4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75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91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72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48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410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09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12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1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36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262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591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8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80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69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11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25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20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43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59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03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80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26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70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257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32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767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902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16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6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86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16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09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381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58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70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54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11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872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75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36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91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35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251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312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2895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525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9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69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84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83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10526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时序差分与经典的</a:t>
            </a:r>
            <a:r>
              <a:rPr lang="en-US" altLang="zh-CN" dirty="0"/>
              <a:t>RL</a:t>
            </a:r>
            <a:r>
              <a:rPr lang="zh-CN" altLang="en-US" dirty="0"/>
              <a:t>算法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222892" y="2103550"/>
            <a:ext cx="4217762" cy="201339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●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方法：学习</a:t>
            </a:r>
            <a:r>
              <a:rPr lang="zh-CN" sz="1400" b="1" dirty="0">
                <a:latin typeface="Acme"/>
                <a:ea typeface="Acme"/>
                <a:cs typeface="Acme"/>
                <a:sym typeface="Acme"/>
              </a:rPr>
              <a:t>随机变量的期望值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 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采样数据，平均值估计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预测 —</a:t>
            </a:r>
            <a:r>
              <a:rPr lang="zh-CN" sz="1400" dirty="0">
                <a:solidFill>
                  <a:srgbClr val="FF0000"/>
                </a:solidFill>
                <a:latin typeface="Acme"/>
                <a:ea typeface="Acme"/>
                <a:cs typeface="Acme"/>
                <a:sym typeface="Acme"/>
              </a:rPr>
              <a:t>(拿到新的数据/增量)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----&gt;更新预测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457200" lvl="0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●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算法：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state value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 err="1">
                <a:latin typeface="Acme"/>
                <a:ea typeface="Acme"/>
                <a:cs typeface="Acme"/>
                <a:sym typeface="Acme"/>
              </a:rPr>
              <a:t>Sarsa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算法：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action values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Q-Learning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算法：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optimal action values</a:t>
            </a:r>
          </a:p>
          <a:p>
            <a:pPr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概念熟悉下：</a:t>
            </a:r>
            <a:endParaRPr lang="en-US" altLang="zh-CN" sz="1400" dirty="0">
              <a:latin typeface="Acme"/>
              <a:ea typeface="Acme"/>
              <a:cs typeface="Acme"/>
              <a:sym typeface="Acme"/>
            </a:endParaRP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On policy &amp; off policy</a:t>
            </a: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Behavior policy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 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生成经验数据</a:t>
            </a:r>
            <a:endParaRPr lang="en-US" altLang="zh-CN" sz="1400" dirty="0">
              <a:latin typeface="Acme"/>
              <a:ea typeface="Acme"/>
              <a:cs typeface="Acme"/>
              <a:sym typeface="Acme"/>
            </a:endParaRP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target policy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：      目标策略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-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最优策略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      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02650" y="2511351"/>
            <a:ext cx="21870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0" dirty="0">
                <a:latin typeface="Acme"/>
                <a:ea typeface="Acme"/>
                <a:cs typeface="Acme"/>
                <a:sym typeface="Acme"/>
              </a:rPr>
              <a:t>假设：环境模型未知</a:t>
            </a:r>
            <a:endParaRPr sz="1660" dirty="0">
              <a:latin typeface="Acme"/>
              <a:ea typeface="Acme"/>
              <a:cs typeface="Acme"/>
              <a:sym typeface="Acme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>
            <a:alphaModFix/>
          </a:blip>
          <a:srcRect l="344" t="37586" r="97359" b="22312"/>
          <a:stretch/>
        </p:blipFill>
        <p:spPr>
          <a:xfrm>
            <a:off x="2403424" y="2940904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l="414" t="27909" r="97276" b="22543"/>
          <a:stretch/>
        </p:blipFill>
        <p:spPr>
          <a:xfrm>
            <a:off x="3142369" y="2940904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002650" y="3225687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利用数据！</a:t>
            </a:r>
            <a:endParaRPr sz="18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702346" y="3568775"/>
            <a:ext cx="248730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model-free RL Algorithm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101047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Simple example: stochastic algorithms 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19B83-F9A8-8851-CB2C-4FDE40524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0" r="2178" b="21395"/>
          <a:stretch/>
        </p:blipFill>
        <p:spPr>
          <a:xfrm>
            <a:off x="366291" y="1305059"/>
            <a:ext cx="5785517" cy="2708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81B50C-B36F-18CA-F303-6D7C1C9BE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00" t="86951"/>
          <a:stretch/>
        </p:blipFill>
        <p:spPr>
          <a:xfrm>
            <a:off x="154546" y="4225414"/>
            <a:ext cx="6068097" cy="5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Some complex example: stochastic algorithms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BADCB-19E8-682F-92D7-CD1B4269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1" y="870863"/>
            <a:ext cx="5953330" cy="40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Complex example: stochastic algorithms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67CAEB-B135-5CF3-48B0-78B1B644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742131"/>
            <a:ext cx="6007534" cy="4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" name="Google Shape;82;p1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57109" y="79582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 TD learning of state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Google Shape;82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7109" y="79582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787" t="-4310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154013" cy="331855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Note that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often refers to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a broad class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of RL algorithms.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also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specific algorithm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for estimating state values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as introduced below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1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314CA-07C4-6C32-1711-6609A924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6181859" cy="40522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9CD8ED-17A6-1E97-5CCD-F0E585759F46}"/>
              </a:ext>
            </a:extLst>
          </p:cNvPr>
          <p:cNvSpPr txBox="1"/>
          <p:nvPr/>
        </p:nvSpPr>
        <p:spPr>
          <a:xfrm>
            <a:off x="7012087" y="918693"/>
            <a:ext cx="138662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给定策略生成的数据集合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0A754E-770A-9863-C4ED-C3606BF7E2C0}"/>
              </a:ext>
            </a:extLst>
          </p:cNvPr>
          <p:cNvSpPr txBox="1"/>
          <p:nvPr/>
        </p:nvSpPr>
        <p:spPr>
          <a:xfrm>
            <a:off x="7011627" y="1959736"/>
            <a:ext cx="138662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给定策略生成的数据集合</a:t>
            </a:r>
          </a:p>
        </p:txBody>
      </p:sp>
    </p:spTree>
    <p:extLst>
      <p:ext uri="{BB962C8B-B14F-4D97-AF65-F5344CB8AC3E}">
        <p14:creationId xmlns:p14="http://schemas.microsoft.com/office/powerpoint/2010/main" val="328076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6D6D6-A861-C7CD-A617-40ED2C5E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86982"/>
            <a:ext cx="6286576" cy="41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1BCA7-1CE8-7035-3972-3F7E1CA8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55753"/>
            <a:ext cx="5306352" cy="4196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CB29A3-8D58-C48B-98A6-C8A71C21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8" t="10114" b="69389"/>
          <a:stretch/>
        </p:blipFill>
        <p:spPr>
          <a:xfrm>
            <a:off x="4517409" y="35688"/>
            <a:ext cx="4579367" cy="6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CE43C-4306-3B14-4CD8-55028784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92382"/>
            <a:ext cx="5559380" cy="4050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CC328B-5074-1776-7514-9B60D8B43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8" t="10114" b="69389"/>
          <a:stretch/>
        </p:blipFill>
        <p:spPr>
          <a:xfrm>
            <a:off x="4517409" y="35688"/>
            <a:ext cx="4579367" cy="6735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B2C9A-D057-F578-1C11-A1669162A9C9}"/>
              </a:ext>
            </a:extLst>
          </p:cNvPr>
          <p:cNvSpPr txBox="1"/>
          <p:nvPr/>
        </p:nvSpPr>
        <p:spPr>
          <a:xfrm>
            <a:off x="6074534" y="1906073"/>
            <a:ext cx="200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当前估计和估计的目标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2C1C8-21D6-0941-8115-A262AF3FBABB}"/>
              </a:ext>
            </a:extLst>
          </p:cNvPr>
          <p:cNvSpPr txBox="1"/>
          <p:nvPr/>
        </p:nvSpPr>
        <p:spPr>
          <a:xfrm>
            <a:off x="6158247" y="4110507"/>
            <a:ext cx="200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新信息</a:t>
            </a:r>
          </a:p>
        </p:txBody>
      </p:sp>
    </p:spTree>
    <p:extLst>
      <p:ext uri="{BB962C8B-B14F-4D97-AF65-F5344CB8AC3E}">
        <p14:creationId xmlns:p14="http://schemas.microsoft.com/office/powerpoint/2010/main" val="170451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Properties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9" y="920400"/>
            <a:ext cx="8520600" cy="3302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Other properties: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TD algorithm in (3)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only estimates the state value of a given policy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can do policy evaluation</a:t>
            </a: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</a:t>
            </a:r>
            <a:r>
              <a:rPr lang="en-US" altLang="zh-CN" sz="1800" i="1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</a:t>
            </a: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estimate the action values. </a:t>
            </a: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</a:t>
            </a:r>
            <a:r>
              <a:rPr lang="en-US" altLang="zh-CN" sz="1800" i="1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</a:t>
            </a: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search for optimal policies. 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TD algorithm in (3) is fundamental for understanding the core idea</a:t>
            </a:r>
            <a:endParaRPr lang="en-US" altLang="zh-CN" sz="1800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mic Sans MS" panose="030F0702030302020204" pitchFamily="66" charset="0"/>
              </a:rPr>
              <a:t>Next to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see how to estimate action values and then search for optimal policies. </a:t>
            </a:r>
            <a:endParaRPr lang="en-US" altLang="zh-CN" sz="1600" dirty="0"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96BCF8-960E-60C1-89AE-37E642871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" t="10114" b="69389"/>
          <a:stretch/>
        </p:blipFill>
        <p:spPr>
          <a:xfrm>
            <a:off x="3873466" y="692510"/>
            <a:ext cx="4579367" cy="6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2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9" y="920400"/>
            <a:ext cx="8520600" cy="3302700"/>
          </a:xfrm>
        </p:spPr>
        <p:txBody>
          <a:bodyPr>
            <a:no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Q: What does this TD algorithm do mathematically? </a:t>
            </a:r>
            <a:endParaRPr lang="en-US" altLang="zh-CN" sz="2000" dirty="0"/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CMSS10"/>
              </a:rPr>
              <a:t>A: It solves the Bellman equation of a given policy </a:t>
            </a:r>
            <a:r>
              <a:rPr lang="en-US" altLang="zh-CN" sz="1800" i="1" dirty="0">
                <a:solidFill>
                  <a:srgbClr val="0000FF"/>
                </a:solidFill>
                <a:effectLst/>
                <a:latin typeface="CMMI10"/>
              </a:rPr>
              <a:t>π  </a:t>
            </a:r>
            <a:r>
              <a:rPr lang="zh-CN" altLang="en-US" sz="1800" i="1" dirty="0">
                <a:solidFill>
                  <a:srgbClr val="0000FF"/>
                </a:solidFill>
                <a:effectLst/>
                <a:latin typeface="CMMI10"/>
              </a:rPr>
              <a:t>在没有模型的情况下！</a:t>
            </a:r>
            <a:endParaRPr lang="en-US" altLang="zh-CN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9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E8D7F5-E9B0-02FC-8DA0-1E5971A7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93" b="41771"/>
          <a:stretch/>
        </p:blipFill>
        <p:spPr>
          <a:xfrm>
            <a:off x="311700" y="873735"/>
            <a:ext cx="5260559" cy="23803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2912D26-16F0-C49F-DCF9-BE5CAF8DF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61" t="69119"/>
          <a:stretch/>
        </p:blipFill>
        <p:spPr>
          <a:xfrm>
            <a:off x="193184" y="3280353"/>
            <a:ext cx="5459572" cy="1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C62D7-EB6B-1683-FAE3-DF81EB61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" y="786982"/>
            <a:ext cx="6160395" cy="4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1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1BD1C-C915-77BE-E7CB-4C91D73F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62884"/>
            <a:ext cx="6671073" cy="3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7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C98F5-4FFC-2187-3FCA-1264FCD8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2" y="840144"/>
            <a:ext cx="7273151" cy="40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</a:t>
            </a:r>
            <a:r>
              <a:rPr lang="en-US" altLang="zh-CN" dirty="0" err="1"/>
              <a:t>covergence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5FEBC-886F-8B6F-0604-DFC92EE5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46208"/>
            <a:ext cx="6186153" cy="42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4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EF42BE-9FAE-2360-049A-601329E4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2" y="978342"/>
            <a:ext cx="6262981" cy="3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F55D9-5A62-CDAD-0AAA-3D559962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887642"/>
            <a:ext cx="6162365" cy="40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068154" cy="3348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The TD algorithm introduced in the last section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can only estimate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MSS10"/>
              </a:rPr>
              <a:t>state values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000000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, an algorithm that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can directly estimate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MSS10"/>
              </a:rPr>
              <a:t>action values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We will also see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how to use </a:t>
            </a:r>
            <a:r>
              <a:rPr lang="en-US" altLang="zh-CN" sz="2000" dirty="0" err="1">
                <a:solidFill>
                  <a:srgbClr val="0000FF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 to find optimal policies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285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CE4ED9-34D8-11AA-5861-7BC2F1DE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89105"/>
            <a:ext cx="7212192" cy="36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DBBBE-3B6A-ACF3-8F5A-0D825B4D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47633"/>
            <a:ext cx="5987286" cy="42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60894-171E-5075-7186-9105B6FC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1084498"/>
            <a:ext cx="7219812" cy="27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0DF42-2A2B-1151-69EA-8A14D8AF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96731"/>
            <a:ext cx="6454272" cy="43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8" y="79582"/>
            <a:ext cx="8779567" cy="75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Implementation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0FB363-B8F2-A9A8-0E58-14C33BB2E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" t="837"/>
          <a:stretch/>
        </p:blipFill>
        <p:spPr>
          <a:xfrm>
            <a:off x="311700" y="728416"/>
            <a:ext cx="5887331" cy="4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7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8" y="79582"/>
            <a:ext cx="888689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r>
              <a:rPr lang="en-US" altLang="zh-CN" dirty="0"/>
              <a:t> : Implementation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95212-0298-5CF5-DED3-281B81C8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75719"/>
            <a:ext cx="6956927" cy="38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5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r>
              <a:rPr lang="en-US" altLang="zh-CN" dirty="0"/>
              <a:t> :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8B391-B8D7-6D20-C840-22F290F4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5" y="879610"/>
            <a:ext cx="6804530" cy="39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0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508" y="786982"/>
            <a:ext cx="8520600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Results: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The left figures above show the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MSS9"/>
              </a:rPr>
              <a:t>fifinal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 policy obtained by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MSS9"/>
              </a:rPr>
              <a:t>Sarsa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CMSS9"/>
              </a:rPr>
              <a:t>Not all states have the optimal policy.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The right figures show the total reward and length of every episode.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CMSS9"/>
              </a:rPr>
              <a:t>The metric of total reward per episode will be frequently used.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E58436-C063-F8FD-DCEA-EDE2A27F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2" y="2497370"/>
            <a:ext cx="2377395" cy="2449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CD4B1A-0E9B-2C7B-3222-1D70A2EB2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78" y="2541968"/>
            <a:ext cx="3116520" cy="23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 </a:t>
            </a:r>
            <a:r>
              <a:rPr lang="en-US" altLang="zh-CN" dirty="0"/>
              <a:t>values –Expected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39F783-B221-8119-2911-1215C764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697928"/>
            <a:ext cx="6140466" cy="42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1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–Expected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D3FFB0-53A2-E865-225A-54AC627A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99505"/>
            <a:ext cx="6291126" cy="42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2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5CB34-8B7B-7885-CDA5-2D8361B3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35561"/>
            <a:ext cx="6142322" cy="42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144358-2D63-A214-706C-F159BEC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86982"/>
            <a:ext cx="6517388" cy="41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98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9DA7D-CD3F-74D0-D0C9-2EC2957D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6433972" cy="41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</a:t>
            </a:r>
            <a:r>
              <a:rPr lang="en-US" altLang="zh-CN"/>
              <a:t>of optimal action </a:t>
            </a:r>
            <a:r>
              <a:rPr lang="en-US" altLang="zh-CN" dirty="0"/>
              <a:t>values : Q-Learning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Q-learning, one of the most widely used RL algorithms. </a:t>
            </a:r>
            <a:endParaRPr lang="en-US" altLang="zh-CN" sz="2000" dirty="0"/>
          </a:p>
          <a:p>
            <a:r>
              <a:rPr lang="en-US" altLang="zh-CN" sz="2000" dirty="0" err="1">
                <a:solidFill>
                  <a:srgbClr val="000000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 can estimate the action values of a given policy. It must be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combined with a policy improvement step to find optimal policies. 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Q-learning can directly estimate optimal action values and hence optimal policies.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514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FFB0A-6F15-FA27-3B38-ED90CCB0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23374"/>
            <a:ext cx="5840028" cy="42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dirty="0" err="1"/>
              <a:t>of</a:t>
            </a:r>
            <a:r>
              <a:rPr lang="en-US" altLang="zh-CN" dirty="0"/>
              <a:t> action values : Q-Learning-Algorithm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C2865-23B8-8CA6-0854-05C4A19F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D0C43B-C814-4D34-1AF1-E5D186E3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23742"/>
            <a:ext cx="7265531" cy="34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dirty="0" err="1"/>
              <a:t>of</a:t>
            </a:r>
            <a:r>
              <a:rPr lang="en-US" altLang="zh-CN" dirty="0"/>
              <a:t> action values : Q-Learning-Algorithm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C2865-23B8-8CA6-0854-05C4A19F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What does Q-learning do mathematically?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It aims to solve</a:t>
            </a: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This is the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MSS10"/>
              </a:rPr>
              <a:t>Bellman optimality equation expressed in terms of action values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F1267-2FC2-094E-C13B-6B454230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00" y="2120458"/>
            <a:ext cx="6263520" cy="5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1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8D9362-462C-8744-A33C-72351FCF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25793"/>
            <a:ext cx="7135993" cy="35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0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18B23-19B2-D32D-E054-5BDABAB0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" y="1041500"/>
            <a:ext cx="7132184" cy="29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86E27-2B2B-8A9E-24A7-AE8CE87D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7165"/>
            <a:ext cx="6995026" cy="21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5ECBC-0846-180C-197E-02FF49E7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23612"/>
            <a:ext cx="6359651" cy="40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CAF8D-A499-58EF-96F7-C524EEFD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06742"/>
            <a:ext cx="7273151" cy="42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0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0648D-7982-7A0B-0B18-836B47F4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45836"/>
            <a:ext cx="7434474" cy="42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82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Implementation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858A5-3EC5-5701-B428-197BFAA9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74905"/>
            <a:ext cx="6445299" cy="40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Algorithm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2C5F62-C6A8-4AA3-F648-91DCCD2C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" y="934583"/>
            <a:ext cx="6934067" cy="34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B5EBA2-7F53-1531-1960-E9ED35CD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86982"/>
            <a:ext cx="5867324" cy="42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2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DE4DF-AEE4-6D33-857D-BFD2C56C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5909352" cy="42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9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21A2B3-2997-2504-681A-1697B1F0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30313"/>
            <a:ext cx="5072886" cy="41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E2D06-FAB1-C692-B9E2-B2BA7B92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5" y="786983"/>
            <a:ext cx="6942591" cy="38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6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5877EA-B0D0-7385-214B-A589F2BD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10" y="433282"/>
            <a:ext cx="5318581" cy="44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19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 unified point of view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128CE-B684-03AD-5AD0-C5CC20F6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894050"/>
            <a:ext cx="5930410" cy="40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 unified point of view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4FD3D-09C4-E69B-BD44-F26B79F2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30545"/>
            <a:ext cx="7200762" cy="36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Introduced various TD learning algorithms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Their expressions, math interpretations, implementation, relationship, examples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Unified point of view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E5A34-F4DE-64E1-C153-8DB0F440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1" y="860224"/>
            <a:ext cx="7229903" cy="37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671E5-ADD3-F221-E933-7797D8298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1" b="42060"/>
          <a:stretch/>
        </p:blipFill>
        <p:spPr>
          <a:xfrm>
            <a:off x="311700" y="1266325"/>
            <a:ext cx="7497190" cy="23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基于时序差分的</a:t>
            </a:r>
            <a:r>
              <a:rPr lang="en-US" altLang="zh-CN" dirty="0"/>
              <a:t>RL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57739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Temporal-difference (TD) learning, which is one of the most well-known methods in reinforcement learning (RL). </a:t>
            </a:r>
            <a:endParaRPr lang="en-US" altLang="zh-CN" dirty="0">
              <a:latin typeface="Comic Sans MS" panose="030F0702030302020204" pitchFamily="66" charset="0"/>
            </a:endParaRPr>
          </a:p>
          <a:p>
            <a:r>
              <a:rPr lang="en-US" altLang="zh-CN" i="1" u="sng" dirty="0">
                <a:solidFill>
                  <a:srgbClr val="000000"/>
                </a:solidFill>
                <a:latin typeface="Comic Sans MS" panose="030F0702030302020204" pitchFamily="66" charset="0"/>
              </a:rPr>
              <a:t>Review: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Monte Carlo (MC) learning – the first model-free method. 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基于</a:t>
            </a:r>
            <a:r>
              <a:rPr lang="en-US" altLang="zh-CN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episode </a:t>
            </a:r>
            <a:r>
              <a:rPr lang="zh-CN" alt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评估策略，提高策略   一条轨迹</a:t>
            </a:r>
            <a:endParaRPr lang="en-US" altLang="zh-CN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Non - incremental</a:t>
            </a:r>
            <a:r>
              <a:rPr lang="zh-CN" altLang="en-US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的方法</a:t>
            </a:r>
            <a:endParaRPr lang="en-US" altLang="zh-CN" dirty="0">
              <a:solidFill>
                <a:srgbClr val="FF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</a:t>
            </a:r>
            <a:r>
              <a:rPr lang="en-US" altLang="zh-CN" dirty="0">
                <a:latin typeface="Comic Sans MS" panose="030F0702030302020204" pitchFamily="66" charset="0"/>
              </a:rPr>
              <a:t> -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second model-free method. TD has some advantages compared to MC.  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- Incremental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方法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7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基于时序差分的</a:t>
            </a:r>
            <a:r>
              <a:rPr lang="en-US" altLang="zh-CN" dirty="0"/>
              <a:t>RL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064556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1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Motivating examples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2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Algorithm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state values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Expected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</a:t>
            </a:r>
            <a:r>
              <a:rPr lang="en-US" altLang="zh-CN" i="1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n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-step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optimal action values: Q-learning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7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A unified point of view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8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Summary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3393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924</Words>
  <Application>Microsoft Office PowerPoint</Application>
  <PresentationFormat>全屏显示(16:9)</PresentationFormat>
  <Paragraphs>123</Paragraphs>
  <Slides>56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Arial</vt:lpstr>
      <vt:lpstr>Acme</vt:lpstr>
      <vt:lpstr>Open Sans</vt:lpstr>
      <vt:lpstr>PT Sans Narrow</vt:lpstr>
      <vt:lpstr>CMSS9</vt:lpstr>
      <vt:lpstr>CMSSBX10</vt:lpstr>
      <vt:lpstr>Cambria Math</vt:lpstr>
      <vt:lpstr>Comic Sans MS</vt:lpstr>
      <vt:lpstr>CMSS10</vt:lpstr>
      <vt:lpstr>CMMI10</vt:lpstr>
      <vt:lpstr>Tropic</vt:lpstr>
      <vt:lpstr>时序差分与经典的RL算法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基于时序差分的RL</vt:lpstr>
      <vt:lpstr>基于时序差分的RL</vt:lpstr>
      <vt:lpstr>Simple example: stochastic algorithms  </vt:lpstr>
      <vt:lpstr>Some complex example: stochastic algorithms </vt:lpstr>
      <vt:lpstr>Complex example: stochastic algorithms </vt:lpstr>
      <vt:lpstr> TD learning of state values v_π (s)</vt:lpstr>
      <vt:lpstr>TD learning of state values – Algorithm Description</vt:lpstr>
      <vt:lpstr>TD learning of state values – Algorithm Description</vt:lpstr>
      <vt:lpstr>TD learning of state values – Algorithm Description</vt:lpstr>
      <vt:lpstr>TD learning of state values – Algorithm Description</vt:lpstr>
      <vt:lpstr>TD learning of state values – Algorithm Properties</vt:lpstr>
      <vt:lpstr>TD learning of state values – The idea of the algorithm</vt:lpstr>
      <vt:lpstr>TD learning of state values – The idea of the algorithm</vt:lpstr>
      <vt:lpstr>TD learning of state values – The idea of the algorithm</vt:lpstr>
      <vt:lpstr>TD learning of state values – The idea of the algorithm</vt:lpstr>
      <vt:lpstr>TD learning of state values –Algorithm covergence</vt:lpstr>
      <vt:lpstr>TD learning of state values –Algorithm properties</vt:lpstr>
      <vt:lpstr>TD learning of state values –Algorithm properties</vt:lpstr>
      <vt:lpstr>TD learning of action state values –Sarsa</vt:lpstr>
      <vt:lpstr>TD learning of action state values –Sarsa : Algorithm</vt:lpstr>
      <vt:lpstr>TD learning of action state values –Sarsa : Algorithm</vt:lpstr>
      <vt:lpstr>TD learning of action state values –Sarsa : Algorithm</vt:lpstr>
      <vt:lpstr>TD learning of action state values –Sarsa : Implementation</vt:lpstr>
      <vt:lpstr>TD learning of action state  values –Sarsa : Implementation</vt:lpstr>
      <vt:lpstr>TD learning of action state values –Sarsa : Example</vt:lpstr>
      <vt:lpstr>TD learning of action state values –Sarsa : Example</vt:lpstr>
      <vt:lpstr>TD learning of action state  values –Expected Sarsa</vt:lpstr>
      <vt:lpstr>TD learning of action state values –Expected Sarsa</vt:lpstr>
      <vt:lpstr>TD learning of action state values – n-step Sarsa</vt:lpstr>
      <vt:lpstr>TD learning of action state values – n-step Sarsa</vt:lpstr>
      <vt:lpstr>TD learning of action state values – n-step Sarsa</vt:lpstr>
      <vt:lpstr>TD learning of optimal action values : Q-Learning</vt:lpstr>
      <vt:lpstr>TD learning of of action values : Q-Learning-Algorithm</vt:lpstr>
      <vt:lpstr>TD learning of of action values : Q-Learning-Algorithm</vt:lpstr>
      <vt:lpstr>Off-policy vs on-policy</vt:lpstr>
      <vt:lpstr>Off-policy vs on-policy</vt:lpstr>
      <vt:lpstr>Off-policy vs on-policy</vt:lpstr>
      <vt:lpstr>Off-policy vs on-policy</vt:lpstr>
      <vt:lpstr>Off-policy vs on-policy</vt:lpstr>
      <vt:lpstr>Off-policy vs on-policy</vt:lpstr>
      <vt:lpstr>Q-Learning - Implementation</vt:lpstr>
      <vt:lpstr>Q-Learning - Algorithm</vt:lpstr>
      <vt:lpstr>Q-Learning - Examples</vt:lpstr>
      <vt:lpstr>Q-Learning - Examples</vt:lpstr>
      <vt:lpstr>Q-Learning - Examples</vt:lpstr>
      <vt:lpstr>Q-Learning - Examples</vt:lpstr>
      <vt:lpstr>A unified point of view</vt:lpstr>
      <vt:lpstr>A unified point of view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随机近似</dc:title>
  <dc:creator>Shihong Duan</dc:creator>
  <cp:lastModifiedBy>Shihong Duan</cp:lastModifiedBy>
  <cp:revision>5</cp:revision>
  <dcterms:modified xsi:type="dcterms:W3CDTF">2023-04-25T03:42:16Z</dcterms:modified>
</cp:coreProperties>
</file>